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67"/>
  </p:notesMasterIdLst>
  <p:sldIdLst>
    <p:sldId id="256" r:id="rId2"/>
    <p:sldId id="325" r:id="rId3"/>
    <p:sldId id="388" r:id="rId4"/>
    <p:sldId id="389" r:id="rId5"/>
    <p:sldId id="327" r:id="rId6"/>
    <p:sldId id="326" r:id="rId7"/>
    <p:sldId id="393" r:id="rId8"/>
    <p:sldId id="328" r:id="rId9"/>
    <p:sldId id="329" r:id="rId10"/>
    <p:sldId id="394" r:id="rId11"/>
    <p:sldId id="395" r:id="rId12"/>
    <p:sldId id="330" r:id="rId13"/>
    <p:sldId id="331" r:id="rId14"/>
    <p:sldId id="332" r:id="rId15"/>
    <p:sldId id="334" r:id="rId16"/>
    <p:sldId id="333" r:id="rId17"/>
    <p:sldId id="335" r:id="rId18"/>
    <p:sldId id="336" r:id="rId19"/>
    <p:sldId id="397" r:id="rId20"/>
    <p:sldId id="338" r:id="rId21"/>
    <p:sldId id="339" r:id="rId22"/>
    <p:sldId id="396" r:id="rId23"/>
    <p:sldId id="340" r:id="rId24"/>
    <p:sldId id="341" r:id="rId25"/>
    <p:sldId id="390" r:id="rId26"/>
    <p:sldId id="342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91" r:id="rId40"/>
    <p:sldId id="392" r:id="rId41"/>
    <p:sldId id="357" r:id="rId42"/>
    <p:sldId id="358" r:id="rId43"/>
    <p:sldId id="359" r:id="rId44"/>
    <p:sldId id="384" r:id="rId45"/>
    <p:sldId id="360" r:id="rId46"/>
    <p:sldId id="361" r:id="rId47"/>
    <p:sldId id="362" r:id="rId48"/>
    <p:sldId id="363" r:id="rId49"/>
    <p:sldId id="364" r:id="rId50"/>
    <p:sldId id="365" r:id="rId51"/>
    <p:sldId id="366" r:id="rId52"/>
    <p:sldId id="368" r:id="rId53"/>
    <p:sldId id="369" r:id="rId54"/>
    <p:sldId id="370" r:id="rId55"/>
    <p:sldId id="371" r:id="rId56"/>
    <p:sldId id="372" r:id="rId57"/>
    <p:sldId id="373" r:id="rId58"/>
    <p:sldId id="374" r:id="rId59"/>
    <p:sldId id="376" r:id="rId60"/>
    <p:sldId id="377" r:id="rId61"/>
    <p:sldId id="378" r:id="rId62"/>
    <p:sldId id="380" r:id="rId63"/>
    <p:sldId id="381" r:id="rId64"/>
    <p:sldId id="382" r:id="rId65"/>
    <p:sldId id="379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3" autoAdjust="0"/>
    <p:restoredTop sz="94660"/>
  </p:normalViewPr>
  <p:slideViewPr>
    <p:cSldViewPr>
      <p:cViewPr varScale="1">
        <p:scale>
          <a:sx n="64" d="100"/>
          <a:sy n="64" d="100"/>
        </p:scale>
        <p:origin x="1292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52889-7E82-4C15-B3F9-FE94BD10B7BD}" type="datetimeFigureOut">
              <a:rPr lang="en-US" smtClean="0"/>
              <a:pPr/>
              <a:t>5/31/2018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3415C-2120-44EA-B4D5-CF87D5787A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6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3415C-2120-44EA-B4D5-CF87D5787A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66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3415C-2120-44EA-B4D5-CF87D5787A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040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86EDDACA-616A-4EAF-9C4C-B15ED52CB4CC}" type="datetime1">
              <a:rPr lang="en-US" altLang="zh-CN" smtClean="0"/>
              <a:t>5/31/2018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845C-7CB3-4189-A367-AEC5C04698ED}" type="datetime1">
              <a:rPr lang="en-US" altLang="zh-CN" smtClean="0"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C24A71A-7D35-4FCC-B085-F85B1A3C7431}" type="datetime1">
              <a:rPr lang="en-US" altLang="zh-CN" smtClean="0"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EF059-9894-4200-9343-2805A414EE95}" type="datetime1">
              <a:rPr lang="en-US" altLang="zh-CN" smtClean="0"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1AB3F-6A6F-4630-B1DD-8F8D6238CB3D}" type="datetime1">
              <a:rPr lang="en-US" altLang="zh-CN" smtClean="0"/>
              <a:t>5/31/2018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437E7B8-1513-4AF0-9EA2-9609C553FD55}" type="datetime1">
              <a:rPr lang="en-US" altLang="zh-CN" smtClean="0"/>
              <a:t>5/31/2018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6B413BB-1BCB-4B60-BD3B-5D9D617EAB94}" type="datetime1">
              <a:rPr lang="en-US" altLang="zh-CN" smtClean="0"/>
              <a:t>5/31/2018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07DA-BF86-41BC-9691-F3D6E281C3BA}" type="datetime1">
              <a:rPr lang="en-US" altLang="zh-CN" smtClean="0"/>
              <a:t>5/31/2018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CE1F7-5990-4E92-BB9A-318DCE49AC2F}" type="datetime1">
              <a:rPr lang="en-US" altLang="zh-CN" smtClean="0"/>
              <a:t>5/31/2018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14BD6-E8CB-4CFA-B42A-2A9DF0A3537A}" type="datetime1">
              <a:rPr lang="en-US" altLang="zh-CN" smtClean="0"/>
              <a:t>5/31/2018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76BF5C8-E61E-41B2-AD7F-DED4D3E4CFF1}" type="datetime1">
              <a:rPr lang="en-US" altLang="zh-CN" smtClean="0"/>
              <a:t>5/31/2018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C3E8455-0B38-41E5-BEBA-8435CC67AF17}" type="datetime1">
              <a:rPr lang="en-US" altLang="zh-CN" smtClean="0"/>
              <a:t>5/31/2018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70DCC03-55F8-4B63-9C69-6FF9F41CE2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6.png"/><Relationship Id="rId7" Type="http://schemas.openxmlformats.org/officeDocument/2006/relationships/image" Target="../media/image540.png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tiff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4038600"/>
            <a:ext cx="7086600" cy="1828800"/>
          </a:xfrm>
        </p:spPr>
        <p:txBody>
          <a:bodyPr>
            <a:normAutofit/>
          </a:bodyPr>
          <a:lstStyle/>
          <a:p>
            <a:r>
              <a:rPr lang="en-US" dirty="0"/>
              <a:t>9. Radiation &amp; Antennas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0800" y="6172200"/>
            <a:ext cx="48546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7e Applied EM by Ulaby and </a:t>
            </a:r>
            <a:r>
              <a:rPr lang="en-US" sz="2400" dirty="0" err="1"/>
              <a:t>Ravaioli</a:t>
            </a:r>
            <a:endParaRPr lang="en-US" sz="2400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0700" y="136923"/>
            <a:ext cx="5562600" cy="4892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FA9A79-F073-43A5-85C3-8D34BF307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CC03-55F8-4B63-9C69-6FF9F41CE2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Distribution on Wires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76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wave traveling between the wires undergoes a total reflection at the end of the wire and forms standing wave on the wires</a:t>
            </a:r>
          </a:p>
          <a:p>
            <a:r>
              <a:rPr lang="en-US" dirty="0"/>
              <a:t>The current at the end of the wires are </a:t>
            </a:r>
            <a:r>
              <a:rPr lang="en-US" dirty="0">
                <a:solidFill>
                  <a:srgbClr val="FF0000"/>
                </a:solidFill>
              </a:rPr>
              <a:t>always zero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384804"/>
            <a:ext cx="3090672" cy="1796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4440" y="3741420"/>
            <a:ext cx="2880360" cy="1243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6936" y="5108448"/>
            <a:ext cx="3026664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B6202C-94E5-439B-AA12-BC7FB573D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24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and Voltage Distribution</a:t>
            </a:r>
          </a:p>
        </p:txBody>
      </p:sp>
      <p:pic>
        <p:nvPicPr>
          <p:cNvPr id="4" name="Picture 3" descr="Dipole_antenna_standing_waves_animation_461x217x150ms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4600" y="2209800"/>
            <a:ext cx="4215384" cy="198424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0D66D4-C4FF-462B-A5EC-85CAC36B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30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 Radiated by </a:t>
            </a:r>
            <a:r>
              <a:rPr lang="en-US" dirty="0" err="1"/>
              <a:t>Hertzian</a:t>
            </a:r>
            <a:r>
              <a:rPr lang="en-US" dirty="0"/>
              <a:t> Dipole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600200"/>
            <a:ext cx="214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Current along dipole: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2667000"/>
            <a:ext cx="2588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Magnetic Vector Potential: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4038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With:</a:t>
            </a:r>
            <a:r>
              <a:rPr lang="en-US" dirty="0"/>
              <a:t> 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81600" y="5943600"/>
            <a:ext cx="3832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Given </a:t>
            </a:r>
            <a:r>
              <a:rPr lang="en-US" sz="2000" b="1" i="1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</a:rPr>
              <a:t>, we can determine </a:t>
            </a:r>
            <a:r>
              <a:rPr lang="en-US" sz="2000" i="1" dirty="0">
                <a:solidFill>
                  <a:srgbClr val="FF0000"/>
                </a:solidFill>
              </a:rPr>
              <a:t>E</a:t>
            </a:r>
            <a:r>
              <a:rPr lang="en-US" sz="2000" dirty="0">
                <a:solidFill>
                  <a:srgbClr val="FF0000"/>
                </a:solidFill>
              </a:rPr>
              <a:t> and </a:t>
            </a:r>
            <a:r>
              <a:rPr lang="en-US" sz="2000" i="1" dirty="0">
                <a:solidFill>
                  <a:srgbClr val="FF0000"/>
                </a:solidFill>
              </a:rPr>
              <a:t>H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026555"/>
            <a:ext cx="3316288" cy="366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124201"/>
            <a:ext cx="2819400" cy="888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8713" y="4114800"/>
            <a:ext cx="1157287" cy="331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4495800"/>
            <a:ext cx="1219200" cy="265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4400" y="4853238"/>
            <a:ext cx="838200" cy="24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38400" y="4878555"/>
            <a:ext cx="2743200" cy="1827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08169" y="1524000"/>
            <a:ext cx="4559632" cy="3352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048000" y="25285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259, 303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4777D3-D2FE-4D71-90C6-865114F4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76200"/>
            <a:ext cx="8686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Fields Radiated by </a:t>
            </a:r>
            <a:r>
              <a:rPr lang="en-US" dirty="0" err="1"/>
              <a:t>Hertzian</a:t>
            </a:r>
            <a:r>
              <a:rPr lang="en-US" dirty="0"/>
              <a:t> Dipole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2895600"/>
            <a:ext cx="417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Upon converting </a:t>
            </a:r>
            <a:r>
              <a:rPr lang="en-US" i="1" dirty="0" err="1">
                <a:solidFill>
                  <a:srgbClr val="FF0000"/>
                </a:solidFill>
              </a:rPr>
              <a:t>z</a:t>
            </a:r>
            <a:r>
              <a:rPr lang="en-US" dirty="0">
                <a:solidFill>
                  <a:srgbClr val="FF0000"/>
                </a:solidFill>
              </a:rPr>
              <a:t> to spherical coordinates: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886200"/>
            <a:ext cx="113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have: </a:t>
            </a: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066800"/>
            <a:ext cx="2631426" cy="1752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276600"/>
            <a:ext cx="2133600" cy="31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0713" y="4244690"/>
            <a:ext cx="3625487" cy="1013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89053" y="762000"/>
            <a:ext cx="4026347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4343400"/>
            <a:ext cx="4486655" cy="2438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FA5BE1-9F3B-46E6-8A12-F0591B97E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76200"/>
            <a:ext cx="8686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Fields Radiated by </a:t>
            </a:r>
            <a:r>
              <a:rPr lang="en-US" dirty="0" err="1"/>
              <a:t>Hertzian</a:t>
            </a:r>
            <a:r>
              <a:rPr lang="en-US" dirty="0"/>
              <a:t> Dipole (cont.)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4800" y="3135868"/>
            <a:ext cx="1682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Application of: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63854" y="5334000"/>
            <a:ext cx="1062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leads to: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08" y="838200"/>
            <a:ext cx="3847592" cy="2091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1" y="3505201"/>
            <a:ext cx="1855075" cy="137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762000"/>
            <a:ext cx="4178747" cy="3637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4800" y="4648200"/>
            <a:ext cx="4980176" cy="21621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6442E20-AB58-4912-932F-1C878835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153400" cy="990600"/>
          </a:xfrm>
        </p:spPr>
        <p:txBody>
          <a:bodyPr/>
          <a:lstStyle/>
          <a:p>
            <a:r>
              <a:rPr lang="en-US" dirty="0"/>
              <a:t>Radiated Electric Field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8140" y="1096963"/>
            <a:ext cx="5767720" cy="576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5D59ED0-20A3-4FA3-932B-96C368376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87" y="1999706"/>
            <a:ext cx="5554980" cy="241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Hertzian</a:t>
            </a:r>
            <a:r>
              <a:rPr lang="en-US" dirty="0"/>
              <a:t> Dipole—Far-Field Approximation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600200"/>
            <a:ext cx="1781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 any range </a:t>
            </a:r>
            <a:r>
              <a:rPr lang="en-US" sz="2000" i="1" dirty="0">
                <a:solidFill>
                  <a:srgbClr val="FF0000"/>
                </a:solidFill>
              </a:rPr>
              <a:t>R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476" y="465986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</a:t>
            </a:r>
          </a:p>
        </p:txBody>
      </p:sp>
      <p:pic>
        <p:nvPicPr>
          <p:cNvPr id="12" name="Picture 11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1150" y="2133600"/>
            <a:ext cx="895350" cy="1206500"/>
          </a:xfrm>
          <a:prstGeom prst="rect">
            <a:avLst/>
          </a:prstGeom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99" y="4719848"/>
            <a:ext cx="4572001" cy="281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0" y="4696157"/>
            <a:ext cx="1905000" cy="30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71687" y="5191942"/>
            <a:ext cx="4329113" cy="158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543800" y="4098139"/>
                <a:ext cx="1292533" cy="1243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𝑘𝑅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i="1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𝑘𝑅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i="1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4098139"/>
                <a:ext cx="1292533" cy="124341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342FD6-7691-4A00-826C-45ABAA58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3652349"/>
            <a:ext cx="4537710" cy="737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Radiation Intensity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1524000"/>
            <a:ext cx="302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Electric and Magnetic Fields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3339655"/>
            <a:ext cx="2548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Average Power Density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24400" y="3200400"/>
            <a:ext cx="3306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Normalized Radiation Intensity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905000"/>
            <a:ext cx="3329644" cy="1234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720656"/>
            <a:ext cx="3429000" cy="54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5" cstate="print"/>
          <a:srcRect l="37476" r="16603" b="84635"/>
          <a:stretch/>
        </p:blipFill>
        <p:spPr bwMode="auto">
          <a:xfrm>
            <a:off x="1066800" y="4495800"/>
            <a:ext cx="1676401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89248" y="4876800"/>
            <a:ext cx="3060533" cy="157162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3149" t="44818" r="5010" b="3796"/>
          <a:stretch/>
        </p:blipFill>
        <p:spPr bwMode="auto">
          <a:xfrm>
            <a:off x="228600" y="5105400"/>
            <a:ext cx="3352800" cy="129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934200" y="5867400"/>
            <a:ext cx="911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W/m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2D9CB2-E1FB-4617-9CEE-267E2E7E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Radiation Pattern of </a:t>
            </a:r>
            <a:r>
              <a:rPr lang="en-US" dirty="0" err="1"/>
              <a:t>Hertzian</a:t>
            </a:r>
            <a:r>
              <a:rPr lang="en-US" dirty="0"/>
              <a:t> Dipole</a:t>
            </a:r>
          </a:p>
        </p:txBody>
      </p:sp>
      <p:pic>
        <p:nvPicPr>
          <p:cNvPr id="8" name="Picture 7" descr="seq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1" y="1618630"/>
            <a:ext cx="3200400" cy="1246909"/>
          </a:xfrm>
          <a:prstGeom prst="rect">
            <a:avLst/>
          </a:prstGeom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6005" y="1643014"/>
            <a:ext cx="2931795" cy="5154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3124200"/>
            <a:ext cx="246529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1" y="3891256"/>
            <a:ext cx="2743199" cy="375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987" y="4572001"/>
            <a:ext cx="6426013" cy="151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4D94F5-C391-45BB-A03A-4D2CE336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 Radiation Pattern of A Dipole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8756" y="1983867"/>
            <a:ext cx="4695444" cy="4264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E4C47D-601B-4590-AC98-F6D5951DF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03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Content Placeholder 3" descr="ch9t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29" b="-12829"/>
          <a:stretch>
            <a:fillRect/>
          </a:stretch>
        </p:blipFill>
        <p:spPr>
          <a:xfrm>
            <a:off x="205925" y="1371600"/>
            <a:ext cx="8912352" cy="4914288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24C5DB-1BC3-424E-ABC0-524E9C84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256738"/>
            <a:ext cx="3911734" cy="340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3704323"/>
            <a:ext cx="4267200" cy="308363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5026152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Antenna Radiation Characteristics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524000"/>
            <a:ext cx="495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1.  By virtue of </a:t>
            </a:r>
            <a:r>
              <a:rPr lang="en-US" sz="2000" dirty="0">
                <a:solidFill>
                  <a:srgbClr val="FF0000"/>
                </a:solidFill>
              </a:rPr>
              <a:t>reciprocity</a:t>
            </a:r>
            <a:r>
              <a:rPr lang="en-US" sz="2000" dirty="0">
                <a:solidFill>
                  <a:schemeClr val="tx2"/>
                </a:solidFill>
              </a:rPr>
              <a:t>, a receiving antenna has the same directional antenna pattern as the pattern that it exhibits when operated in the transmission mode.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028890"/>
            <a:ext cx="270118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2.  Total Radiated Power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Differential area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572000"/>
            <a:ext cx="124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Solid Angle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6388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Power radiated through </a:t>
            </a:r>
            <a:r>
              <a:rPr lang="en-US" i="1" dirty="0" err="1">
                <a:solidFill>
                  <a:srgbClr val="FF0000"/>
                </a:solidFill>
              </a:rPr>
              <a:t>dA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00400" y="3636862"/>
            <a:ext cx="214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Total Radiated Power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4080454"/>
            <a:ext cx="2362200" cy="35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1" y="4924340"/>
            <a:ext cx="3505199" cy="638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3613" y="6096000"/>
            <a:ext cx="32491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727CF6-CDE9-41F6-A094-BE3485B3A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1808" y="1676400"/>
            <a:ext cx="3881884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3-D Pattern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19800" y="1476345"/>
            <a:ext cx="1947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F </a:t>
            </a:r>
            <a:r>
              <a:rPr lang="en-US" sz="2000" dirty="0">
                <a:solidFill>
                  <a:srgbClr val="FF0000"/>
                </a:solidFill>
              </a:rPr>
              <a:t>(dB) = 10 log </a:t>
            </a:r>
            <a:r>
              <a:rPr lang="en-US" sz="2000" i="1" dirty="0">
                <a:solidFill>
                  <a:srgbClr val="FF0000"/>
                </a:solidFill>
              </a:rPr>
              <a:t>F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5105400"/>
            <a:ext cx="39702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Principal planes:</a:t>
            </a:r>
          </a:p>
          <a:p>
            <a:pPr marL="457200" indent="-457200"/>
            <a:r>
              <a:rPr lang="en-US" b="1" i="1" dirty="0">
                <a:solidFill>
                  <a:srgbClr val="FF0000"/>
                </a:solidFill>
              </a:rPr>
              <a:t>1.  </a:t>
            </a:r>
            <a:r>
              <a:rPr lang="en-US" sz="2000" b="1" i="1" dirty="0">
                <a:solidFill>
                  <a:srgbClr val="FF0000"/>
                </a:solidFill>
              </a:rPr>
              <a:t>Elevation plane </a:t>
            </a:r>
            <a:r>
              <a:rPr lang="en-US" sz="2000" b="1" i="1" dirty="0"/>
              <a:t>(x-z and y-z planes)</a:t>
            </a:r>
          </a:p>
          <a:p>
            <a:pPr marL="457200" indent="-457200"/>
            <a:r>
              <a:rPr lang="en-US" sz="2000" b="1" i="1" dirty="0">
                <a:solidFill>
                  <a:srgbClr val="FF0000"/>
                </a:solidFill>
              </a:rPr>
              <a:t>2.  Azimuth plane </a:t>
            </a:r>
            <a:r>
              <a:rPr lang="en-US" sz="2000" b="1" i="1" dirty="0">
                <a:solidFill>
                  <a:srgbClr val="000000"/>
                </a:solidFill>
              </a:rPr>
              <a:t>(x-y plane)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97" y="1219200"/>
            <a:ext cx="4398603" cy="3825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932C57-3570-49F3-8112-A63587767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/>
          <a:lstStyle/>
          <a:p>
            <a:r>
              <a:rPr lang="en-US" dirty="0"/>
              <a:t>Different Pattern in Different Scale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315" y="1676400"/>
            <a:ext cx="2664485" cy="5017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t="1327"/>
          <a:stretch>
            <a:fillRect/>
          </a:stretch>
        </p:blipFill>
        <p:spPr bwMode="auto">
          <a:xfrm>
            <a:off x="3200400" y="1676400"/>
            <a:ext cx="2453107" cy="4961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429" y="1745437"/>
            <a:ext cx="3276371" cy="488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7391400" y="1676400"/>
            <a:ext cx="457200" cy="2362200"/>
          </a:xfrm>
          <a:prstGeom prst="roundRect">
            <a:avLst/>
          </a:prstGeom>
          <a:solidFill>
            <a:srgbClr val="00B0F0">
              <a:alpha val="30000"/>
            </a:srgbClr>
          </a:solidFill>
          <a:ln w="15875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5D7089-DCD2-46A1-86FA-DC43A9B3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8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 and Rectangular Plots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093" y="1524000"/>
            <a:ext cx="778381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B17469-E9F6-4499-9012-804842393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Solid Angle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721934"/>
            <a:ext cx="3048000" cy="846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143000" y="26786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412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81600" y="1771706"/>
            <a:ext cx="2922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Equivalent Solid Angle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1874" y="2365534"/>
            <a:ext cx="5505926" cy="4416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3276600" y="1752034"/>
            <a:ext cx="1335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steradian</a:t>
            </a:r>
            <a:endParaRPr 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B45C14-F302-4399-983C-7DB1E7A17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Width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64" y="4953000"/>
            <a:ext cx="5805736" cy="127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60545" y="4037778"/>
            <a:ext cx="2550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Half-power beamwidth</a:t>
            </a:r>
          </a:p>
        </p:txBody>
      </p:sp>
      <p:pic>
        <p:nvPicPr>
          <p:cNvPr id="7" name="Picture 6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5943600"/>
            <a:ext cx="1643063" cy="381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6400800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Since 0.5 corresponds to 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‒</a:t>
            </a:r>
            <a:r>
              <a:rPr lang="en-US" dirty="0">
                <a:solidFill>
                  <a:srgbClr val="FF0000"/>
                </a:solidFill>
              </a:rPr>
              <a:t>3 dB, the half power beamwidth is also called the 3-dB beamwidth.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/>
        </p:blipFill>
        <p:spPr bwMode="auto">
          <a:xfrm>
            <a:off x="4809968" y="36576"/>
            <a:ext cx="4315744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689AB7-165E-4376-AA8C-31F1E5697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76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Directivity </a:t>
            </a:r>
            <a:r>
              <a:rPr lang="en-US" i="1" dirty="0"/>
              <a:t>D</a:t>
            </a:r>
          </a:p>
        </p:txBody>
      </p:sp>
      <p:pic>
        <p:nvPicPr>
          <p:cNvPr id="5" name="Picture 4" descr="eq9.21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905000"/>
            <a:ext cx="31242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" y="1447800"/>
            <a:ext cx="3056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Antenna pattern solid angle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81288" y="3617638"/>
            <a:ext cx="120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Directivity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" y="2855638"/>
            <a:ext cx="7048500" cy="7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3200399"/>
            <a:ext cx="288542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5791200"/>
            <a:ext cx="7239000" cy="104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490713" y="3135868"/>
            <a:ext cx="427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FF"/>
                </a:solidFill>
              </a:rPr>
              <a:t>Maximum normalized radiation intensity =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90713" y="3505200"/>
            <a:ext cx="406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FF"/>
                </a:solidFill>
              </a:rPr>
              <a:t>Average value of </a:t>
            </a:r>
            <a:r>
              <a:rPr lang="en-US" i="1" dirty="0">
                <a:solidFill>
                  <a:srgbClr val="FF00FF"/>
                </a:solidFill>
              </a:rPr>
              <a:t>F</a:t>
            </a:r>
            <a:r>
              <a:rPr lang="en-US" dirty="0">
                <a:solidFill>
                  <a:srgbClr val="FF00FF"/>
                </a:solidFill>
              </a:rPr>
              <a:t>(</a:t>
            </a:r>
            <a:r>
              <a:rPr lang="el-GR" i="1" dirty="0">
                <a:solidFill>
                  <a:srgbClr val="FF00FF"/>
                </a:solidFill>
                <a:latin typeface="Calibri" panose="020F0502020204030204" pitchFamily="34" charset="0"/>
              </a:rPr>
              <a:t>θ</a:t>
            </a:r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</a:rPr>
              <a:t>,</a:t>
            </a:r>
            <a:r>
              <a:rPr lang="el-GR" i="1" dirty="0">
                <a:solidFill>
                  <a:srgbClr val="FF00FF"/>
                </a:solidFill>
                <a:latin typeface="Calibri" panose="020F0502020204030204" pitchFamily="34" charset="0"/>
              </a:rPr>
              <a:t>φ</a:t>
            </a:r>
            <a:r>
              <a:rPr lang="en-US" dirty="0">
                <a:solidFill>
                  <a:srgbClr val="FF00FF"/>
                </a:solidFill>
              </a:rPr>
              <a:t>) over all directions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00500" y="3320534"/>
            <a:ext cx="490213" cy="0"/>
          </a:xfrm>
          <a:prstGeom prst="straightConnector1">
            <a:avLst/>
          </a:prstGeom>
          <a:ln w="28575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000499" y="3669792"/>
            <a:ext cx="490213" cy="0"/>
          </a:xfrm>
          <a:prstGeom prst="straightConnector1">
            <a:avLst/>
          </a:prstGeom>
          <a:ln w="28575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490447" y="3859106"/>
                <a:ext cx="2458045" cy="859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447" y="3859106"/>
                <a:ext cx="2458045" cy="85901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472758" y="4995650"/>
                <a:ext cx="2290242" cy="602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rad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av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758" y="4995650"/>
                <a:ext cx="2290242" cy="60260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41936" y="4186268"/>
                <a:ext cx="8788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936" y="4186268"/>
                <a:ext cx="878895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250" r="-763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AA7EFC-71BD-4E25-909E-8B0CC1B3C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  <p:bldP spid="13" grpId="0"/>
      <p:bldP spid="12" grpId="0"/>
      <p:bldP spid="18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4419599" cy="145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13" y="1498946"/>
            <a:ext cx="4395787" cy="5301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1524000"/>
            <a:ext cx="414796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05800" y="6324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72526AE-45FF-40D0-9203-6B3EA5A31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381000"/>
            <a:ext cx="3124200" cy="33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334389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2554261"/>
            <a:ext cx="3886200" cy="1011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725" y="3733800"/>
            <a:ext cx="541712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038600" y="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(cont.)</a:t>
            </a:r>
          </a:p>
        </p:txBody>
      </p:sp>
      <p:sp>
        <p:nvSpPr>
          <p:cNvPr id="7" name="Rectangle 6"/>
          <p:cNvSpPr/>
          <p:nvPr/>
        </p:nvSpPr>
        <p:spPr>
          <a:xfrm>
            <a:off x="2019300" y="3657600"/>
            <a:ext cx="26289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 w="32258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74BA76-B9F0-4376-ACF7-456EFF60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9150" y="514350"/>
            <a:ext cx="7505700" cy="603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2742A38-7CB9-4278-BEB4-0EEE0F1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Radiation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914400" y="1752600"/>
            <a:ext cx="7391400" cy="266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radiation?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adiant energy released by certain electromagnetic processes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Classical theory: electromagnetic radiation consists of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electromagnetic waves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Quantum theory: electromagnetic radiation consists of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photons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of radiation: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accelerated charged particles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86A498-33DC-454E-9A91-202256F2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16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990600"/>
          </a:xfrm>
        </p:spPr>
        <p:txBody>
          <a:bodyPr>
            <a:normAutofit/>
          </a:bodyPr>
          <a:lstStyle/>
          <a:p>
            <a:r>
              <a:rPr lang="en-US" dirty="0"/>
              <a:t>Radiation Efficiency and Gain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1524000"/>
            <a:ext cx="2184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Radiation efficiency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4252731"/>
            <a:ext cx="1772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Antenna gain </a:t>
            </a:r>
            <a:r>
              <a:rPr lang="en-US" sz="2000" i="1" dirty="0">
                <a:solidFill>
                  <a:srgbClr val="FF0000"/>
                </a:solidFill>
              </a:rPr>
              <a:t>G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928347"/>
            <a:ext cx="5559425" cy="2110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4709932"/>
            <a:ext cx="6172200" cy="1569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562600" y="3294149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Radiation efficiency does not consider impedance mismatch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D43B7D-0BB1-41F7-B092-CFA449B91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Antenna Radiation and Loss Resistances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9039" y="3131080"/>
            <a:ext cx="6207761" cy="2719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5962237"/>
            <a:ext cx="5205581" cy="855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10589" r="24263" b="69412"/>
          <a:stretch/>
        </p:blipFill>
        <p:spPr bwMode="auto">
          <a:xfrm>
            <a:off x="152400" y="1600200"/>
            <a:ext cx="3276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657600" y="177503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Antenna is merely a load with input impedance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111047" y="2423193"/>
                <a:ext cx="18325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047" y="2423193"/>
                <a:ext cx="1832553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2326" r="-664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705600" y="2287158"/>
                <a:ext cx="1379608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2287158"/>
                <a:ext cx="1379608" cy="57618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838DB1-27A3-4B0F-8422-A2ADF899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8583" y="0"/>
            <a:ext cx="4806835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8305800" y="62484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08CE36B-5DB0-4A8F-B772-4FDF1361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6200"/>
            <a:ext cx="81534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Example 9-3 (cont.)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1898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any antenna: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676400"/>
            <a:ext cx="2604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the </a:t>
            </a:r>
            <a:r>
              <a:rPr lang="en-US" sz="2000" dirty="0" err="1">
                <a:solidFill>
                  <a:srgbClr val="FF0000"/>
                </a:solidFill>
              </a:rPr>
              <a:t>Hertzian</a:t>
            </a:r>
            <a:r>
              <a:rPr lang="en-US" sz="2000" dirty="0">
                <a:solidFill>
                  <a:srgbClr val="FF0000"/>
                </a:solidFill>
              </a:rPr>
              <a:t> dipole: 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1687514" cy="40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75814"/>
            <a:ext cx="4876800" cy="4582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1269" y="5410201"/>
            <a:ext cx="4318557" cy="1219199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5FF7E1-C57C-4E51-8A17-C011FB51C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6200"/>
            <a:ext cx="8153400" cy="990600"/>
          </a:xfrm>
        </p:spPr>
        <p:txBody>
          <a:bodyPr/>
          <a:lstStyle/>
          <a:p>
            <a:r>
              <a:rPr lang="en-US" dirty="0"/>
              <a:t>Half-Wave Dipole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2514600"/>
            <a:ext cx="466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2.  For Hertzian dipole of length </a:t>
            </a:r>
            <a:r>
              <a:rPr lang="en-US" sz="2000" i="1" dirty="0">
                <a:solidFill>
                  <a:srgbClr val="FF0000"/>
                </a:solidFill>
              </a:rPr>
              <a:t>l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i="1" dirty="0">
                <a:solidFill>
                  <a:srgbClr val="FF0000"/>
                </a:solidFill>
              </a:rPr>
              <a:t>E</a:t>
            </a:r>
            <a:r>
              <a:rPr lang="en-US" sz="2000" dirty="0">
                <a:solidFill>
                  <a:srgbClr val="FF0000"/>
                </a:solidFill>
              </a:rPr>
              <a:t> field is: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762000"/>
            <a:ext cx="3323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1.  Current in half-wave dipole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3886200"/>
            <a:ext cx="449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3.  Each length element </a:t>
            </a:r>
            <a:r>
              <a:rPr lang="en-US" sz="2000" i="1" dirty="0" err="1">
                <a:solidFill>
                  <a:srgbClr val="FF0000"/>
                </a:solidFill>
              </a:rPr>
              <a:t>dz</a:t>
            </a:r>
            <a:r>
              <a:rPr lang="en-US" sz="2000" dirty="0">
                <a:solidFill>
                  <a:srgbClr val="FF0000"/>
                </a:solidFill>
              </a:rPr>
              <a:t> of half-wave dipole is like a Hertzian dipole, radiating a field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5486400"/>
            <a:ext cx="5217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4. For the entire dipole, the total radiated field is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4032982" cy="45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799" y="1676400"/>
            <a:ext cx="4140205" cy="776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199" y="2971800"/>
            <a:ext cx="3968663" cy="78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4800600"/>
            <a:ext cx="3932526" cy="678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66800" y="5914959"/>
            <a:ext cx="1600200" cy="943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9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7800" y="506359"/>
            <a:ext cx="3886201" cy="6351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835404" y="606673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p. 418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494B8F-DAD4-43CC-8DA1-16FA7BE4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/>
          <a:lstStyle/>
          <a:p>
            <a:r>
              <a:rPr lang="en-US" dirty="0"/>
              <a:t>Half-Wave Dipole (cont.)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2971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152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556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800" y="1524000"/>
            <a:ext cx="2231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Integration leads to: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1" y="879987"/>
            <a:ext cx="3657600" cy="597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981200"/>
            <a:ext cx="4343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3429000"/>
            <a:ext cx="336887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5742611"/>
            <a:ext cx="4396318" cy="810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B69B952-C1C1-40BA-8644-D2B57DD6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5248200"/>
            <a:ext cx="6705600" cy="13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Radiation Pattern of Half-Wave Dipole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00400"/>
            <a:ext cx="5181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Radiation pattern resembles that of the Hertzian dipole.  Its beamwidth is slightly narrower, 78 degrees compared with 90 degrees for the Hertzian dipole.</a:t>
            </a:r>
          </a:p>
        </p:txBody>
      </p:sp>
      <p:pic>
        <p:nvPicPr>
          <p:cNvPr id="9" name="Picture 8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5283720"/>
            <a:ext cx="1447800" cy="304800"/>
          </a:xfrm>
          <a:prstGeom prst="rect">
            <a:avLst/>
          </a:prstGeom>
        </p:spPr>
      </p:pic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979834"/>
            <a:ext cx="4560888" cy="840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1676400"/>
            <a:ext cx="4038600" cy="265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E49ADD-E4B6-4630-89EA-F6C910DF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Half-Wave Dipole Properties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752600"/>
            <a:ext cx="1725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1. Directivity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4114800"/>
            <a:ext cx="27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Numerical integration gives: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05400" y="1752600"/>
            <a:ext cx="2981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2. Radiation Resistance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24400" y="4113073"/>
            <a:ext cx="4343399" cy="17543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This is very important, because it makes it easy to match the antenna to a 75-</a:t>
            </a:r>
            <a:r>
              <a:rPr lang="el-GR" dirty="0">
                <a:solidFill>
                  <a:schemeClr val="tx2"/>
                </a:solidFill>
              </a:rPr>
              <a:t>Ω</a:t>
            </a:r>
            <a:r>
              <a:rPr lang="en-US" dirty="0">
                <a:solidFill>
                  <a:schemeClr val="tx2"/>
                </a:solidFill>
              </a:rPr>
              <a:t> transmission line.  In contrast, the radiation resistance of a dipole whose length is much shorter than a wavelength is on the order of  1 </a:t>
            </a:r>
            <a:r>
              <a:rPr lang="el-GR" dirty="0">
                <a:solidFill>
                  <a:schemeClr val="tx2"/>
                </a:solidFill>
              </a:rPr>
              <a:t>Ω</a:t>
            </a:r>
            <a:r>
              <a:rPr lang="en-US" dirty="0">
                <a:solidFill>
                  <a:schemeClr val="tx2"/>
                </a:solidFill>
              </a:rPr>
              <a:t> or less.</a:t>
            </a:r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67559"/>
            <a:ext cx="4837113" cy="1789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4138117"/>
            <a:ext cx="1371600" cy="372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" y="4876800"/>
            <a:ext cx="4362450" cy="136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7800" y="2438400"/>
            <a:ext cx="3624263" cy="736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7D5D61-7732-4093-B212-944FC6E0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153400" cy="990600"/>
          </a:xfrm>
        </p:spPr>
        <p:txBody>
          <a:bodyPr/>
          <a:lstStyle/>
          <a:p>
            <a:r>
              <a:rPr lang="en-US" dirty="0"/>
              <a:t>Quarter-Wave Monopole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1600200"/>
            <a:ext cx="487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When placed over a conducting </a:t>
            </a:r>
            <a:r>
              <a:rPr lang="en-US" sz="2000" i="1" dirty="0">
                <a:solidFill>
                  <a:schemeClr val="tx2"/>
                </a:solidFill>
              </a:rPr>
              <a:t>ground plane</a:t>
            </a:r>
            <a:r>
              <a:rPr lang="en-US" sz="2000" i="1" dirty="0">
                <a:solidFill>
                  <a:srgbClr val="FF0000"/>
                </a:solidFill>
              </a:rPr>
              <a:t>, a quarter-wave monopole antenna excited by a source at its base [Fig.9-15(a)] exhibits the same radiation pattern in the region above the ground plane as a half-wave dipole in free</a:t>
            </a:r>
          </a:p>
          <a:p>
            <a:r>
              <a:rPr lang="en-US" sz="2000" i="1" dirty="0">
                <a:solidFill>
                  <a:srgbClr val="FF0000"/>
                </a:solidFill>
              </a:rPr>
              <a:t>space.</a:t>
            </a:r>
          </a:p>
          <a:p>
            <a:endParaRPr lang="en-US" sz="2000" i="1" dirty="0">
              <a:solidFill>
                <a:srgbClr val="FF0000"/>
              </a:solidFill>
            </a:endParaRPr>
          </a:p>
          <a:p>
            <a:r>
              <a:rPr lang="en-US" sz="2000" i="1" dirty="0">
                <a:solidFill>
                  <a:srgbClr val="1F497D"/>
                </a:solidFill>
              </a:rPr>
              <a:t>However, its radiation resistance if only half of that of a half-wave dipole, namely 36.5 </a:t>
            </a:r>
            <a:r>
              <a:rPr lang="el-GR" sz="2000" i="1" dirty="0">
                <a:solidFill>
                  <a:srgbClr val="1F497D"/>
                </a:solidFill>
              </a:rPr>
              <a:t>Ω</a:t>
            </a:r>
            <a:r>
              <a:rPr lang="en-US" sz="2000" i="1" dirty="0">
                <a:solidFill>
                  <a:srgbClr val="1F497D"/>
                </a:solidFill>
              </a:rPr>
              <a:t>.</a:t>
            </a:r>
            <a:endParaRPr lang="en-US" sz="2000" dirty="0">
              <a:solidFill>
                <a:srgbClr val="1F497D"/>
              </a:solidFill>
            </a:endParaRP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5644" y="1600200"/>
            <a:ext cx="3829756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657600" y="5047488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theory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7400" y="3733800"/>
            <a:ext cx="22098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32295D-3469-4E42-BA74-64410C328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Dipole of Arbitrary Length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4" y="3124200"/>
            <a:ext cx="5334000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16333"/>
            <a:ext cx="4791075" cy="1276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2038350"/>
            <a:ext cx="2524125" cy="2171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" y="4944749"/>
            <a:ext cx="3743325" cy="1609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868549"/>
            <a:ext cx="4391025" cy="168592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DD932D-582C-4112-817B-4923A85F9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 of Moving Charges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22098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http://phet.colorado.edu/sims/radiating-charge/radiating-charge_en.html</a:t>
            </a:r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914400" y="3581400"/>
            <a:ext cx="7391400" cy="266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static charge produces static electric field at the speed of light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 charge is moving, the generated electric fields change accordingly</a:t>
            </a:r>
          </a:p>
          <a:p>
            <a:pPr>
              <a:buClr>
                <a:srgbClr val="F0A22E"/>
              </a:buClr>
              <a:buFont typeface="Wingdings" panose="05000000000000000000" pitchFamily="2" charset="2"/>
              <a:buChar char="v"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charge moves with acceleration, the generated electric fields exhibit oscillating natures, which will in turn generate magnetic fields and form electromagnetic fields</a:t>
            </a:r>
            <a:endParaRPr lang="en-US" altLang="zh-CN" sz="2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1600200"/>
            <a:ext cx="22098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good resource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0E7EFB-5943-4413-849D-CD981FCB1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16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Radiation Pattern of Different Dipole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8800"/>
            <a:ext cx="3495675" cy="461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743200"/>
            <a:ext cx="3457575" cy="25146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1CD856F-C211-4E73-A190-7A238772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67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1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676400"/>
            <a:ext cx="431469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Effective Area</a:t>
            </a:r>
          </a:p>
        </p:txBody>
      </p:sp>
      <p:pic>
        <p:nvPicPr>
          <p:cNvPr id="16" name="Picture 15" descr="blank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600199"/>
            <a:ext cx="2057399" cy="304801"/>
          </a:xfrm>
          <a:prstGeom prst="rect">
            <a:avLst/>
          </a:prstGeom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828800"/>
            <a:ext cx="5453063" cy="198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8976" y="5181600"/>
            <a:ext cx="3657599" cy="681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8976" y="4069373"/>
            <a:ext cx="3886200" cy="709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blank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" y="1752600"/>
            <a:ext cx="2286000" cy="32004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95D0BE-FFC8-47B4-8B2B-F4789E86D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Friis</a:t>
            </a:r>
            <a:r>
              <a:rPr lang="en-US" dirty="0"/>
              <a:t> Transmission Formula</a:t>
            </a: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93162"/>
            <a:ext cx="5389563" cy="24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648200"/>
            <a:ext cx="7372350" cy="2042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324600" y="175260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See p. 427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89C5EF-24AB-4755-804D-F1713B2F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79" y="-1"/>
            <a:ext cx="5538921" cy="6761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72B52F-1BF0-4734-9FA2-AC7BC9AD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762000"/>
            <a:ext cx="4927981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9789" y="3505200"/>
            <a:ext cx="4684211" cy="3141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76200"/>
            <a:ext cx="407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Example 9-4 (cont.)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3391694" y="4457700"/>
            <a:ext cx="2057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0800000">
            <a:off x="4419600" y="3429000"/>
            <a:ext cx="25908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0033BC-9142-4DBB-8054-C2209CD4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9848" y="2459917"/>
            <a:ext cx="5677952" cy="3331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by Aperture Antennas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981200"/>
            <a:ext cx="3124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Instead of calculating the radiated fields </a:t>
            </a:r>
            <a:r>
              <a:rPr lang="en-US" sz="2000" i="1" dirty="0">
                <a:solidFill>
                  <a:srgbClr val="FF0000"/>
                </a:solidFill>
              </a:rPr>
              <a:t>E</a:t>
            </a:r>
            <a:r>
              <a:rPr lang="en-US" sz="2000" dirty="0">
                <a:solidFill>
                  <a:srgbClr val="FF0000"/>
                </a:solidFill>
              </a:rPr>
              <a:t> and </a:t>
            </a:r>
            <a:r>
              <a:rPr lang="en-US" sz="2000" i="1" dirty="0">
                <a:solidFill>
                  <a:srgbClr val="FF0000"/>
                </a:solidFill>
              </a:rPr>
              <a:t>H</a:t>
            </a:r>
            <a:r>
              <a:rPr lang="en-US" sz="2000" dirty="0">
                <a:solidFill>
                  <a:srgbClr val="FF0000"/>
                </a:solidFill>
              </a:rPr>
              <a:t> at </a:t>
            </a:r>
            <a:r>
              <a:rPr lang="en-US" sz="2000" i="1" dirty="0">
                <a:solidFill>
                  <a:srgbClr val="FF0000"/>
                </a:solidFill>
              </a:rPr>
              <a:t>Q</a:t>
            </a:r>
            <a:r>
              <a:rPr lang="en-US" sz="2000" dirty="0">
                <a:solidFill>
                  <a:srgbClr val="FF0000"/>
                </a:solidFill>
              </a:rPr>
              <a:t> due to currents in the antenna, with apertures it is also possible to relate the radiated fields to the electric field distribution across the aperture.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4E1ABF-B8B3-4353-9DB0-311F76D4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76200"/>
            <a:ext cx="8153400" cy="990600"/>
          </a:xfrm>
        </p:spPr>
        <p:txBody>
          <a:bodyPr/>
          <a:lstStyle/>
          <a:p>
            <a:r>
              <a:rPr lang="en-US" dirty="0"/>
              <a:t>Examples of Aperture Sources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600200"/>
            <a:ext cx="5257800" cy="50167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Computational Approaches</a:t>
            </a:r>
          </a:p>
          <a:p>
            <a:pPr marL="342900" indent="-342900"/>
            <a:r>
              <a:rPr lang="en-US" sz="2000" dirty="0">
                <a:solidFill>
                  <a:schemeClr val="tx2"/>
                </a:solidFill>
              </a:rPr>
              <a:t>      a.  Vector Formulation</a:t>
            </a:r>
            <a:r>
              <a:rPr lang="en-US" sz="2000" dirty="0"/>
              <a:t>--accurate, but mathematically involved</a:t>
            </a:r>
          </a:p>
          <a:p>
            <a:pPr marL="342900" indent="-342900"/>
            <a:r>
              <a:rPr lang="en-US" sz="2000" dirty="0"/>
              <a:t>     </a:t>
            </a:r>
            <a:r>
              <a:rPr lang="en-US" sz="2000" dirty="0">
                <a:solidFill>
                  <a:srgbClr val="1F497D"/>
                </a:solidFill>
              </a:rPr>
              <a:t> b.  Scalar Formulation—</a:t>
            </a:r>
            <a:r>
              <a:rPr lang="en-US" sz="2000" dirty="0"/>
              <a:t>easier to implement but restricted to large aperture dimensions (relative to the wavelength)</a:t>
            </a:r>
          </a:p>
          <a:p>
            <a:pPr marL="342900" indent="-342900"/>
            <a:r>
              <a:rPr lang="en-US" dirty="0">
                <a:solidFill>
                  <a:srgbClr val="FF0000"/>
                </a:solidFill>
              </a:rPr>
              <a:t>2. </a:t>
            </a:r>
            <a:r>
              <a:rPr lang="en-US" sz="2000" dirty="0">
                <a:solidFill>
                  <a:srgbClr val="FF0000"/>
                </a:solidFill>
              </a:rPr>
              <a:t>Both methods are applicable at all wavelengths</a:t>
            </a:r>
            <a:r>
              <a:rPr lang="en-US" sz="2000" dirty="0"/>
              <a:t>, including the visible spectrum</a:t>
            </a:r>
          </a:p>
          <a:p>
            <a:r>
              <a:rPr lang="en-US" sz="2000" i="1" dirty="0">
                <a:solidFill>
                  <a:srgbClr val="FF0000"/>
                </a:solidFill>
              </a:rPr>
              <a:t>3. </a:t>
            </a:r>
            <a:r>
              <a:rPr lang="en-US" sz="2000" dirty="0">
                <a:solidFill>
                  <a:srgbClr val="FF0000"/>
                </a:solidFill>
              </a:rPr>
              <a:t>Validity of Scalar Formulation.  </a:t>
            </a:r>
            <a:r>
              <a:rPr lang="en-US" sz="2000" dirty="0"/>
              <a:t>The key requirement for the validity of the scalar formulation is that the antenna aperture be at least several wavelengths long along each of its principal dimensions.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tx2"/>
                </a:solidFill>
              </a:rPr>
              <a:t>We will limit our treatment to the scalar formulation.</a:t>
            </a:r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857286"/>
            <a:ext cx="3581400" cy="6000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59A59A-AFF6-4D78-A74F-25E258344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303" y="3048000"/>
            <a:ext cx="5075427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Relating Radiated Field to Aperture Distribution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685800"/>
            <a:ext cx="2117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Far Field Condition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2590800"/>
            <a:ext cx="1871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Radiated </a:t>
            </a:r>
            <a:r>
              <a:rPr lang="en-US" sz="2000" i="1" dirty="0">
                <a:solidFill>
                  <a:srgbClr val="FF0000"/>
                </a:solidFill>
              </a:rPr>
              <a:t>E</a:t>
            </a:r>
            <a:r>
              <a:rPr lang="en-US" sz="2000" dirty="0">
                <a:solidFill>
                  <a:srgbClr val="FF0000"/>
                </a:solidFill>
              </a:rPr>
              <a:t> Field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4114800"/>
            <a:ext cx="208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Aperture Distribution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2209800" y="4191000"/>
            <a:ext cx="25908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66800"/>
            <a:ext cx="4038600" cy="1153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4343400" y="6477000"/>
            <a:ext cx="381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42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611104"/>
            <a:ext cx="5306165" cy="3427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5429870-E726-4A42-A477-88335B020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4800600" cy="9906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Rectangular Aperture with Uniform Distribution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1752600"/>
            <a:ext cx="3821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Uniform distribution across aperture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" y="3244334"/>
            <a:ext cx="3007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Scalar formulation leads to: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8601" y="5562600"/>
            <a:ext cx="3733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</a:rPr>
              <a:t>The </a:t>
            </a:r>
            <a:r>
              <a:rPr lang="en-US" sz="2000" i="1" dirty="0" err="1">
                <a:solidFill>
                  <a:schemeClr val="tx2"/>
                </a:solidFill>
              </a:rPr>
              <a:t>sinc</a:t>
            </a:r>
            <a:r>
              <a:rPr lang="en-US" sz="2000" i="1" dirty="0">
                <a:solidFill>
                  <a:schemeClr val="tx2"/>
                </a:solidFill>
              </a:rPr>
              <a:t> function is maximum when its argument is zero; </a:t>
            </a:r>
            <a:r>
              <a:rPr lang="en-US" sz="2000" dirty="0">
                <a:solidFill>
                  <a:schemeClr val="tx2"/>
                </a:solidFill>
              </a:rPr>
              <a:t>sinc(0) = 1</a:t>
            </a:r>
            <a:r>
              <a:rPr lang="en-US" sz="2000" i="1" dirty="0">
                <a:solidFill>
                  <a:schemeClr val="tx2"/>
                </a:solidFill>
              </a:rPr>
              <a:t>.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193" y="2209800"/>
            <a:ext cx="448980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9" y="3657600"/>
            <a:ext cx="4244049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4267200"/>
            <a:ext cx="3048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06213" y="4778314"/>
            <a:ext cx="1487805" cy="63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4400" y="76201"/>
            <a:ext cx="4402434" cy="571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76800" y="5867400"/>
            <a:ext cx="4103396" cy="665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A1C5A40-AFBD-4BF5-B2D9-37661E71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Radiation Patterns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209800"/>
            <a:ext cx="3813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Circular aperture has circular beam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4495800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Cylindrical reflector has narrow beam along length direction and wide beam along its width direction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3200400"/>
            <a:ext cx="3886200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In each principal plane, </a:t>
            </a:r>
            <a:r>
              <a:rPr lang="en-US" sz="2000" dirty="0" err="1">
                <a:solidFill>
                  <a:schemeClr val="tx2"/>
                </a:solidFill>
              </a:rPr>
              <a:t>beamwidth</a:t>
            </a:r>
            <a:r>
              <a:rPr lang="en-US" sz="2000" dirty="0">
                <a:solidFill>
                  <a:schemeClr val="tx2"/>
                </a:solidFill>
              </a:rPr>
              <a:t> is inversely proportional to antenna dimension in that plane</a:t>
            </a: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4029" y="1524000"/>
            <a:ext cx="4441371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221585-02A3-4062-8686-00B4D1397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Antennas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16" y="1772640"/>
            <a:ext cx="9007169" cy="447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2B81C90-169A-479D-A472-203E0F0D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Directivity &amp; Effective Area</a:t>
            </a:r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1349" y="1600200"/>
            <a:ext cx="6201301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6AFB6DB-5CA9-4887-BDB1-5FA47F9A9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Arrays</a:t>
            </a:r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1752600"/>
            <a:ext cx="9120187" cy="4512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414F24-D834-442F-868B-73286EC1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Arrays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1" y="1905000"/>
            <a:ext cx="80771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F497D"/>
                </a:solidFill>
              </a:rPr>
              <a:t>An antenna array to a continuous aperture is analogous to digital data to analog.  By controlling the signals fed into individual array elements, </a:t>
            </a:r>
            <a:r>
              <a:rPr lang="en-US" sz="2400" dirty="0">
                <a:solidFill>
                  <a:srgbClr val="FF0000"/>
                </a:solidFill>
              </a:rPr>
              <a:t>the pattern can be shaped to suit the desired application.</a:t>
            </a:r>
          </a:p>
          <a:p>
            <a:endParaRPr lang="en-US" sz="2400" i="1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Also, through the use of electronically controlled solid-state</a:t>
            </a:r>
          </a:p>
          <a:p>
            <a:r>
              <a:rPr lang="en-US" sz="2400" dirty="0">
                <a:solidFill>
                  <a:schemeClr val="tx2"/>
                </a:solidFill>
              </a:rPr>
              <a:t>phase shifters, </a:t>
            </a:r>
            <a:r>
              <a:rPr lang="en-US" sz="2400" dirty="0">
                <a:solidFill>
                  <a:srgbClr val="FF0000"/>
                </a:solidFill>
              </a:rPr>
              <a:t>the beam direction of the antenna array can</a:t>
            </a:r>
          </a:p>
          <a:p>
            <a:r>
              <a:rPr lang="en-US" sz="2400" dirty="0">
                <a:solidFill>
                  <a:srgbClr val="FF0000"/>
                </a:solidFill>
              </a:rPr>
              <a:t>be steered electronically </a:t>
            </a:r>
            <a:r>
              <a:rPr lang="en-US" sz="2400" dirty="0">
                <a:solidFill>
                  <a:schemeClr val="tx2"/>
                </a:solidFill>
              </a:rPr>
              <a:t>by controlling the relative phases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of the array elements.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1F497D"/>
                </a:solidFill>
              </a:rPr>
              <a:t>This flexibility of the array antenna has led to numerous</a:t>
            </a:r>
          </a:p>
          <a:p>
            <a:r>
              <a:rPr lang="en-US" sz="2400" dirty="0">
                <a:solidFill>
                  <a:srgbClr val="1F497D"/>
                </a:solidFill>
              </a:rPr>
              <a:t>applications, including </a:t>
            </a:r>
            <a:r>
              <a:rPr lang="en-US" sz="2400" b="1" i="1" dirty="0">
                <a:solidFill>
                  <a:srgbClr val="FF0000"/>
                </a:solidFill>
              </a:rPr>
              <a:t>electronic steering and multiple-beam</a:t>
            </a:r>
          </a:p>
          <a:p>
            <a:r>
              <a:rPr lang="en-US" sz="2400" b="1" i="1" dirty="0">
                <a:solidFill>
                  <a:srgbClr val="FF0000"/>
                </a:solidFill>
              </a:rPr>
              <a:t>generation.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856B83-A801-422A-9A13-694A51CC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6336" y="152400"/>
            <a:ext cx="379766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6200"/>
            <a:ext cx="8153400" cy="990600"/>
          </a:xfrm>
        </p:spPr>
        <p:txBody>
          <a:bodyPr/>
          <a:lstStyle/>
          <a:p>
            <a:r>
              <a:rPr lang="en-US" dirty="0"/>
              <a:t>Array Pattern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124200"/>
            <a:ext cx="579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The array factor represents the far-field radiation intensity of the N elements, had the elements been isotropic radiators.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1905000"/>
            <a:ext cx="167640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Power density radiated by the entire array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5400000" flipH="1" flipV="1">
            <a:off x="152400" y="17518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05000" y="1905000"/>
            <a:ext cx="14478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Power density radiated by an individual element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2286000" y="17518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57600" y="2057400"/>
            <a:ext cx="135165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Array Factor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 flipH="1" flipV="1">
            <a:off x="4038600" y="1751806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90600"/>
            <a:ext cx="4800600" cy="501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114800"/>
            <a:ext cx="537780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3879448-D2CE-4F47-BE47-9AA1E2E1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7510"/>
            <a:ext cx="6934200" cy="338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796" y="3429000"/>
            <a:ext cx="846040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077200" y="64770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BCB48B-29D1-4ECE-B11F-D52A5953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6200"/>
            <a:ext cx="8153400" cy="990600"/>
          </a:xfrm>
        </p:spPr>
        <p:txBody>
          <a:bodyPr/>
          <a:lstStyle/>
          <a:p>
            <a:r>
              <a:rPr lang="en-US" dirty="0"/>
              <a:t>Example 9-5 (cont.)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91121"/>
            <a:ext cx="8991600" cy="3095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971873"/>
            <a:ext cx="3581400" cy="2047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6096001"/>
            <a:ext cx="2305050" cy="49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2E39824-7F99-46D3-8F6E-92C8BDF1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729" y="4114800"/>
            <a:ext cx="4571271" cy="2639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-76200"/>
            <a:ext cx="8153400" cy="990600"/>
          </a:xfrm>
        </p:spPr>
        <p:txBody>
          <a:bodyPr/>
          <a:lstStyle/>
          <a:p>
            <a:r>
              <a:rPr lang="en-US" dirty="0"/>
              <a:t>Example 9-5 (cont.)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796" y="838200"/>
            <a:ext cx="7964004" cy="3156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038600"/>
            <a:ext cx="4572001" cy="2090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/>
          <p:nvPr/>
        </p:nvCxnSpPr>
        <p:spPr>
          <a:xfrm rot="5400000" flipH="1" flipV="1">
            <a:off x="3352800" y="5410200"/>
            <a:ext cx="2438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5C424D-00BF-47A9-83A6-DC291A32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91600" cy="990600"/>
          </a:xfrm>
        </p:spPr>
        <p:txBody>
          <a:bodyPr>
            <a:noAutofit/>
          </a:bodyPr>
          <a:lstStyle/>
          <a:p>
            <a:r>
              <a:rPr lang="en-US" sz="3600" dirty="0"/>
              <a:t>Array Pattern for Uniform Phase Distribution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1600200"/>
            <a:ext cx="3706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sz="2000" dirty="0">
                <a:solidFill>
                  <a:srgbClr val="FF0000"/>
                </a:solidFill>
              </a:rPr>
              <a:t>Any array with identical elements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3276600"/>
            <a:ext cx="2753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Array with uniform phase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4800600"/>
            <a:ext cx="4309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Array with uniform phase and amplitude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114800" y="571500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981201"/>
            <a:ext cx="3200400" cy="968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600374"/>
            <a:ext cx="3959225" cy="925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5218922"/>
            <a:ext cx="3886200" cy="108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4599" y="3429000"/>
            <a:ext cx="4599401" cy="3382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BE9944-5024-48A9-BA68-FF4CFED31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" y="-1"/>
            <a:ext cx="4876801" cy="5619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304168"/>
            <a:ext cx="4864187" cy="365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7474260-60B9-4AE9-AB07-4DD0AB1C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4800600"/>
            <a:ext cx="2895600" cy="46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Steering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2743200"/>
            <a:ext cx="2078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With linear phase: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4648200"/>
            <a:ext cx="650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with: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0" y="5638800"/>
            <a:ext cx="190500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Angle at which the steered pattern is a maximum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3771106" y="53721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4800" y="563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15" name="Picture 14" descr="theta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9000" y="5638800"/>
            <a:ext cx="177800" cy="214842"/>
          </a:xfrm>
          <a:prstGeom prst="rect">
            <a:avLst/>
          </a:prstGeom>
        </p:spPr>
      </p:pic>
      <p:pic>
        <p:nvPicPr>
          <p:cNvPr id="532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99" y="1600200"/>
            <a:ext cx="5770003" cy="85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199" y="3505200"/>
            <a:ext cx="2819401" cy="76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5970978"/>
            <a:ext cx="1447800" cy="27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1600" y="2135149"/>
            <a:ext cx="3886199" cy="4647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E884EB-9830-410C-91B1-CAD81BC6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153400" cy="990600"/>
          </a:xfrm>
        </p:spPr>
        <p:txBody>
          <a:bodyPr/>
          <a:lstStyle/>
          <a:p>
            <a:r>
              <a:rPr lang="en-US" dirty="0"/>
              <a:t>Antenna Properties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1600200"/>
            <a:ext cx="4495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 </a:t>
            </a:r>
            <a:r>
              <a:rPr lang="en-US" sz="2000" dirty="0">
                <a:solidFill>
                  <a:srgbClr val="1F497D"/>
                </a:solidFill>
              </a:rPr>
              <a:t>An antenna is a </a:t>
            </a:r>
            <a:r>
              <a:rPr lang="en-US" sz="2000" b="1" dirty="0">
                <a:solidFill>
                  <a:srgbClr val="FF0000"/>
                </a:solidFill>
              </a:rPr>
              <a:t>transducer</a:t>
            </a:r>
            <a:r>
              <a:rPr lang="en-US" sz="2000" b="1" i="1" dirty="0">
                <a:solidFill>
                  <a:srgbClr val="1F497D"/>
                </a:solidFill>
              </a:rPr>
              <a:t> </a:t>
            </a:r>
            <a:r>
              <a:rPr lang="en-US" sz="2000" dirty="0">
                <a:solidFill>
                  <a:srgbClr val="1F497D"/>
                </a:solidFill>
              </a:rPr>
              <a:t>that converts a guided wave propagating on a transmission line into an electromagnetic wave propagating in an unbounded medium (usually free space), or vice versa.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3429000"/>
            <a:ext cx="4495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2.  Most antennas are </a:t>
            </a:r>
            <a:r>
              <a:rPr lang="en-US" sz="2000" b="1" dirty="0">
                <a:solidFill>
                  <a:srgbClr val="FF0000"/>
                </a:solidFill>
              </a:rPr>
              <a:t>reciprocal devices, </a:t>
            </a:r>
            <a:r>
              <a:rPr lang="en-US" sz="2000" dirty="0">
                <a:solidFill>
                  <a:srgbClr val="1F497D"/>
                </a:solidFill>
              </a:rPr>
              <a:t>exhibiting the same radiation pattern for transmission as for reception.</a:t>
            </a:r>
          </a:p>
          <a:p>
            <a:endParaRPr lang="en-US" sz="2000" dirty="0">
              <a:solidFill>
                <a:srgbClr val="1F497D"/>
              </a:solidFill>
            </a:endParaRPr>
          </a:p>
          <a:p>
            <a:r>
              <a:rPr lang="en-US" sz="2000" dirty="0">
                <a:solidFill>
                  <a:srgbClr val="1F497D"/>
                </a:solidFill>
              </a:rPr>
              <a:t>3.  </a:t>
            </a:r>
            <a:r>
              <a:rPr lang="en-US" sz="2000" dirty="0">
                <a:solidFill>
                  <a:schemeClr val="tx2"/>
                </a:solidFill>
              </a:rPr>
              <a:t>Being a reciprocal device, an antenna, when operating in the receiving mode, can extract from an incident wave only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that component of the wave whose electric field matches the </a:t>
            </a:r>
            <a:r>
              <a:rPr lang="en-US" sz="2000" dirty="0">
                <a:solidFill>
                  <a:srgbClr val="FF0000"/>
                </a:solidFill>
              </a:rPr>
              <a:t>antenna polarization </a:t>
            </a:r>
            <a:r>
              <a:rPr lang="en-US" sz="2000" dirty="0">
                <a:solidFill>
                  <a:schemeClr val="tx2"/>
                </a:solidFill>
              </a:rPr>
              <a:t>state.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43560" y="381000"/>
            <a:ext cx="4326304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508DB3-76FA-4F76-B2D0-136E917B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Steered Patterns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981200"/>
            <a:ext cx="2514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Note that the pattern widens as it is steered away from broadside</a:t>
            </a:r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8514" y="1524000"/>
            <a:ext cx="650548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F0161E2-96DC-400D-881B-981CDC854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09409" y="2438400"/>
            <a:ext cx="5658391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Feeding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1" y="1752600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electrical lengths of the lines can be changed by changing the broadside frequency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743200"/>
            <a:ext cx="4024013" cy="920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61F51C-0213-4D04-B348-4DE0BA022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447522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4822401"/>
            <a:ext cx="5257800" cy="91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25315" y="381000"/>
            <a:ext cx="381868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772400" y="61722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0874A24-0CE0-41D4-958A-7BF93B721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9-8 (cont.)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8896" y="1828800"/>
            <a:ext cx="4085104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600200"/>
            <a:ext cx="496858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00" y="5943600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C520C60-2997-4AB6-88C8-F49255E5B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9-8 (cont.)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8896" y="1828800"/>
            <a:ext cx="4085104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600200"/>
            <a:ext cx="4800600" cy="509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5DE1BA-D188-4925-96EB-720667A0A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52400"/>
            <a:ext cx="2435352" cy="9906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2806" y="762000"/>
            <a:ext cx="6198388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360D0D-C2A8-412D-AAE0-5AFFCC60F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 to Capacitor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600200"/>
            <a:ext cx="8153400" cy="304800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Use the analogy between a capacitor and an antenna to give an intuitive explanation of radiation</a:t>
            </a:r>
          </a:p>
          <a:p>
            <a:r>
              <a:rPr lang="en-US" dirty="0"/>
              <a:t>This analogy is based on the fact that the electric fields generates </a:t>
            </a:r>
            <a:r>
              <a:rPr lang="en-US" dirty="0">
                <a:solidFill>
                  <a:srgbClr val="FF0000"/>
                </a:solidFill>
              </a:rPr>
              <a:t>displacement currents</a:t>
            </a:r>
            <a:r>
              <a:rPr lang="en-US" dirty="0"/>
              <a:t> that together with the conduction currents form a </a:t>
            </a:r>
            <a:r>
              <a:rPr lang="en-US" dirty="0">
                <a:solidFill>
                  <a:srgbClr val="FF0000"/>
                </a:solidFill>
              </a:rPr>
              <a:t>closed loop</a:t>
            </a:r>
            <a:r>
              <a:rPr lang="en-US" dirty="0"/>
              <a:t> of the circuit</a:t>
            </a:r>
          </a:p>
        </p:txBody>
      </p:sp>
      <p:sp>
        <p:nvSpPr>
          <p:cNvPr id="4" name="Oval 3"/>
          <p:cNvSpPr/>
          <p:nvPr/>
        </p:nvSpPr>
        <p:spPr>
          <a:xfrm>
            <a:off x="682752" y="5542359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5" name="Curved Connector 4"/>
          <p:cNvCxnSpPr/>
          <p:nvPr/>
        </p:nvCxnSpPr>
        <p:spPr>
          <a:xfrm rot="-2700000">
            <a:off x="819911" y="5679518"/>
            <a:ext cx="274320" cy="274320"/>
          </a:xfrm>
          <a:prstGeom prst="curved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008752" y="5542359"/>
            <a:ext cx="720000" cy="73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08752" y="6031359"/>
            <a:ext cx="720000" cy="73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957072" y="5237559"/>
            <a:ext cx="140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55999" y="6400800"/>
            <a:ext cx="140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90600" y="47244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Capacitor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957072" y="5218182"/>
            <a:ext cx="0" cy="301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57072" y="6084795"/>
            <a:ext cx="0" cy="301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359152" y="5237559"/>
            <a:ext cx="0" cy="301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359152" y="6104172"/>
            <a:ext cx="0" cy="301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359152" y="5599359"/>
            <a:ext cx="0" cy="43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511552" y="5599359"/>
            <a:ext cx="0" cy="43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206752" y="5599359"/>
            <a:ext cx="0" cy="43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054352" y="5599359"/>
            <a:ext cx="0" cy="43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663952" y="5599359"/>
            <a:ext cx="0" cy="43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/>
          <p:cNvSpPr/>
          <p:nvPr/>
        </p:nvSpPr>
        <p:spPr>
          <a:xfrm rot="2700000">
            <a:off x="2217552" y="5516709"/>
            <a:ext cx="612000" cy="612000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5" name="Arc 24"/>
          <p:cNvSpPr/>
          <p:nvPr/>
        </p:nvSpPr>
        <p:spPr>
          <a:xfrm rot="18900000" flipH="1">
            <a:off x="1900752" y="5516708"/>
            <a:ext cx="612000" cy="612000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5552" y="5562600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44752" y="5601675"/>
            <a:ext cx="51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320724" y="5542359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29" name="Curved Connector 28"/>
          <p:cNvCxnSpPr/>
          <p:nvPr/>
        </p:nvCxnSpPr>
        <p:spPr>
          <a:xfrm rot="-2700000">
            <a:off x="3457883" y="5679518"/>
            <a:ext cx="274320" cy="274320"/>
          </a:xfrm>
          <a:prstGeom prst="curved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 rot="-2700000">
            <a:off x="4690530" y="5349246"/>
            <a:ext cx="720000" cy="73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 rot="2700000">
            <a:off x="4690530" y="6236202"/>
            <a:ext cx="720000" cy="73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3595044" y="5237559"/>
            <a:ext cx="140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593971" y="6400800"/>
            <a:ext cx="140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595044" y="5218182"/>
            <a:ext cx="0" cy="301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595044" y="6084795"/>
            <a:ext cx="0" cy="301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997124" y="5237559"/>
            <a:ext cx="0" cy="144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997124" y="6256800"/>
            <a:ext cx="0" cy="144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873752" y="5619600"/>
            <a:ext cx="0" cy="43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/>
          <p:cNvSpPr/>
          <p:nvPr/>
        </p:nvSpPr>
        <p:spPr>
          <a:xfrm rot="2700000">
            <a:off x="3765552" y="4944792"/>
            <a:ext cx="1800000" cy="1800000"/>
          </a:xfrm>
          <a:prstGeom prst="arc">
            <a:avLst>
              <a:gd name="adj1" fmla="val 16172253"/>
              <a:gd name="adj2" fmla="val 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8" name="Arc 47"/>
          <p:cNvSpPr/>
          <p:nvPr/>
        </p:nvSpPr>
        <p:spPr>
          <a:xfrm rot="2700000">
            <a:off x="3311168" y="4768384"/>
            <a:ext cx="2052000" cy="2052000"/>
          </a:xfrm>
          <a:prstGeom prst="arc">
            <a:avLst>
              <a:gd name="adj1" fmla="val 17028622"/>
              <a:gd name="adj2" fmla="val 20885964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49" name="Arc 48"/>
          <p:cNvSpPr/>
          <p:nvPr/>
        </p:nvSpPr>
        <p:spPr>
          <a:xfrm rot="2700000">
            <a:off x="2767582" y="4642970"/>
            <a:ext cx="2340000" cy="2340000"/>
          </a:xfrm>
          <a:prstGeom prst="arc">
            <a:avLst>
              <a:gd name="adj1" fmla="val 17755700"/>
              <a:gd name="adj2" fmla="val 20078865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6063924" y="5542359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51" name="Curved Connector 50"/>
          <p:cNvCxnSpPr/>
          <p:nvPr/>
        </p:nvCxnSpPr>
        <p:spPr>
          <a:xfrm rot="-2700000">
            <a:off x="6201083" y="5679518"/>
            <a:ext cx="274320" cy="274320"/>
          </a:xfrm>
          <a:prstGeom prst="curved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 rot="-5400000">
            <a:off x="7433730" y="5209564"/>
            <a:ext cx="720000" cy="73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 rot="5400000">
            <a:off x="7433730" y="6352564"/>
            <a:ext cx="720000" cy="73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6338244" y="5237559"/>
            <a:ext cx="140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337171" y="6400800"/>
            <a:ext cx="140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6338244" y="5218182"/>
            <a:ext cx="0" cy="301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6338244" y="6084795"/>
            <a:ext cx="0" cy="301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Arc 63"/>
          <p:cNvSpPr/>
          <p:nvPr/>
        </p:nvSpPr>
        <p:spPr>
          <a:xfrm>
            <a:off x="7538352" y="5504289"/>
            <a:ext cx="612000" cy="612000"/>
          </a:xfrm>
          <a:prstGeom prst="arc">
            <a:avLst>
              <a:gd name="adj1" fmla="val 16200000"/>
              <a:gd name="adj2" fmla="val 5448258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5" name="Arc 64"/>
          <p:cNvSpPr/>
          <p:nvPr/>
        </p:nvSpPr>
        <p:spPr>
          <a:xfrm>
            <a:off x="7331352" y="5301340"/>
            <a:ext cx="1008000" cy="1008000"/>
          </a:xfrm>
          <a:prstGeom prst="arc">
            <a:avLst>
              <a:gd name="adj1" fmla="val 16200000"/>
              <a:gd name="adj2" fmla="val 5448258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6" name="Arc 65"/>
          <p:cNvSpPr/>
          <p:nvPr/>
        </p:nvSpPr>
        <p:spPr>
          <a:xfrm>
            <a:off x="7133352" y="5116540"/>
            <a:ext cx="1404000" cy="1404000"/>
          </a:xfrm>
          <a:prstGeom prst="arc">
            <a:avLst>
              <a:gd name="adj1" fmla="val 16200000"/>
              <a:gd name="adj2" fmla="val 5448258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400800" y="47244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Antenna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1E2FBD28-1ADA-49A6-BDE9-EB160E6AE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5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Far-Field Approximation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1600200"/>
            <a:ext cx="3581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1.  In close proximity to a radiating source, the wave is </a:t>
            </a:r>
            <a:r>
              <a:rPr lang="en-US" sz="2000" dirty="0">
                <a:solidFill>
                  <a:srgbClr val="FF0000"/>
                </a:solidFill>
              </a:rPr>
              <a:t>spherical</a:t>
            </a:r>
            <a:r>
              <a:rPr lang="en-US" sz="2000" dirty="0">
                <a:solidFill>
                  <a:schemeClr val="tx2"/>
                </a:solidFill>
              </a:rPr>
              <a:t> in shape, but at a far distance, it becomes approximately a </a:t>
            </a:r>
            <a:r>
              <a:rPr lang="en-US" sz="2000" dirty="0">
                <a:solidFill>
                  <a:srgbClr val="FF0000"/>
                </a:solidFill>
              </a:rPr>
              <a:t>plane wave</a:t>
            </a:r>
            <a:r>
              <a:rPr lang="en-US" sz="2000" dirty="0">
                <a:solidFill>
                  <a:schemeClr val="tx2"/>
                </a:solidFill>
              </a:rPr>
              <a:t> as seen by a receiving antenna. 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2.  The far-field approximation </a:t>
            </a:r>
            <a:r>
              <a:rPr lang="en-US" sz="2000" dirty="0">
                <a:solidFill>
                  <a:srgbClr val="FF0000"/>
                </a:solidFill>
              </a:rPr>
              <a:t>simplifies the math.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3.  The distance beyond which the far-field approximation is valid is called the </a:t>
            </a:r>
            <a:r>
              <a:rPr lang="en-US" sz="2000" dirty="0">
                <a:solidFill>
                  <a:srgbClr val="FF0000"/>
                </a:solidFill>
              </a:rPr>
              <a:t>far-field range </a:t>
            </a:r>
            <a:r>
              <a:rPr lang="en-US" sz="2000" dirty="0">
                <a:solidFill>
                  <a:schemeClr val="tx2"/>
                </a:solidFill>
              </a:rPr>
              <a:t>(will be defined later).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1622426"/>
            <a:ext cx="5638800" cy="3751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A1641A-C8FB-448C-829A-36B109C15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Hertzian</a:t>
            </a:r>
            <a:r>
              <a:rPr lang="en-US" dirty="0"/>
              <a:t> Dipole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" y="1600200"/>
            <a:ext cx="38861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</a:rPr>
              <a:t>A </a:t>
            </a:r>
            <a:r>
              <a:rPr lang="en-US" sz="2000" i="1" dirty="0" err="1">
                <a:solidFill>
                  <a:srgbClr val="FF0000"/>
                </a:solidFill>
              </a:rPr>
              <a:t>Hertzian</a:t>
            </a:r>
            <a:r>
              <a:rPr lang="en-US" sz="2000" i="1" dirty="0">
                <a:solidFill>
                  <a:srgbClr val="FF0000"/>
                </a:solidFill>
              </a:rPr>
              <a:t> dipole </a:t>
            </a:r>
            <a:r>
              <a:rPr lang="en-US" sz="2000" dirty="0">
                <a:solidFill>
                  <a:schemeClr val="tx2"/>
                </a:solidFill>
              </a:rPr>
              <a:t>is a thin, linear conductor whose length </a:t>
            </a:r>
            <a:r>
              <a:rPr lang="en-US" sz="2000" i="1" dirty="0" err="1">
                <a:solidFill>
                  <a:schemeClr val="tx2"/>
                </a:solidFill>
              </a:rPr>
              <a:t>l</a:t>
            </a:r>
            <a:r>
              <a:rPr lang="en-US" sz="2000" dirty="0">
                <a:solidFill>
                  <a:schemeClr val="tx2"/>
                </a:solidFill>
              </a:rPr>
              <a:t> is </a:t>
            </a:r>
            <a:r>
              <a:rPr lang="en-US" sz="2000" b="1" dirty="0"/>
              <a:t>very short</a:t>
            </a:r>
            <a:r>
              <a:rPr lang="en-US" sz="2000" dirty="0">
                <a:solidFill>
                  <a:schemeClr val="tx2"/>
                </a:solidFill>
              </a:rPr>
              <a:t> compared with the wavelength </a:t>
            </a:r>
            <a:r>
              <a:rPr lang="en-US" sz="2000" i="1" dirty="0" err="1">
                <a:solidFill>
                  <a:schemeClr val="tx2"/>
                </a:solidFill>
              </a:rPr>
              <a:t>λ</a:t>
            </a:r>
            <a:r>
              <a:rPr lang="en-US" sz="2000" dirty="0">
                <a:solidFill>
                  <a:schemeClr val="tx2"/>
                </a:solidFill>
              </a:rPr>
              <a:t>; </a:t>
            </a:r>
            <a:r>
              <a:rPr lang="en-US" sz="2000" i="1" dirty="0" err="1">
                <a:solidFill>
                  <a:schemeClr val="tx2"/>
                </a:solidFill>
              </a:rPr>
              <a:t>l</a:t>
            </a:r>
            <a:r>
              <a:rPr lang="en-US" sz="2000" dirty="0">
                <a:solidFill>
                  <a:schemeClr val="tx2"/>
                </a:solidFill>
              </a:rPr>
              <a:t> should not exceed </a:t>
            </a:r>
            <a:r>
              <a:rPr lang="en-US" sz="2000" i="1" dirty="0">
                <a:solidFill>
                  <a:schemeClr val="tx2"/>
                </a:solidFill>
              </a:rPr>
              <a:t>λ</a:t>
            </a:r>
            <a:r>
              <a:rPr lang="en-US" sz="2000" dirty="0">
                <a:solidFill>
                  <a:schemeClr val="tx2"/>
                </a:solidFill>
              </a:rPr>
              <a:t>/50.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This restriction allows us to treat the current along the length of the conductor as </a:t>
            </a:r>
            <a:r>
              <a:rPr lang="en-US" sz="2000" b="1" dirty="0"/>
              <a:t>constant</a:t>
            </a:r>
            <a:r>
              <a:rPr lang="en-US" sz="2000" dirty="0">
                <a:solidFill>
                  <a:schemeClr val="tx2"/>
                </a:solidFill>
              </a:rPr>
              <a:t>, even though it has to decay to zero at the ends of the wire.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62873" y="2133600"/>
            <a:ext cx="5304927" cy="3900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" y="4869091"/>
            <a:ext cx="3762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</a:rPr>
              <a:t>T</a:t>
            </a:r>
            <a:r>
              <a:rPr lang="en-US" sz="2000" dirty="0">
                <a:solidFill>
                  <a:schemeClr val="tx2"/>
                </a:solidFill>
              </a:rPr>
              <a:t>he field of the entire antenna may be obtained by </a:t>
            </a:r>
            <a:r>
              <a:rPr lang="en-US" sz="2000" b="1" dirty="0"/>
              <a:t>integrating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fields from all these differential antennas, with the proper</a:t>
            </a:r>
          </a:p>
          <a:p>
            <a:r>
              <a:rPr lang="en-US" sz="2000" dirty="0">
                <a:solidFill>
                  <a:schemeClr val="tx2"/>
                </a:solidFill>
              </a:rPr>
              <a:t>magnitudes and phases taken into account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F4A831E-D8D0-4586-8989-391C6FD2F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70DCC03-55F8-4B63-9C69-6FF9F41CE20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28884</TotalTime>
  <Words>1585</Words>
  <Application>Microsoft Office PowerPoint</Application>
  <PresentationFormat>全屏显示(4:3)</PresentationFormat>
  <Paragraphs>274</Paragraphs>
  <Slides>65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4" baseType="lpstr">
      <vt:lpstr>华文仿宋</vt:lpstr>
      <vt:lpstr>Calibri</vt:lpstr>
      <vt:lpstr>Cambria Math</vt:lpstr>
      <vt:lpstr>Century Gothic</vt:lpstr>
      <vt:lpstr>Times New Roman</vt:lpstr>
      <vt:lpstr>Tw Cen MT</vt:lpstr>
      <vt:lpstr>Wingdings</vt:lpstr>
      <vt:lpstr>Wingdings 2</vt:lpstr>
      <vt:lpstr>Median</vt:lpstr>
      <vt:lpstr>9. Radiation &amp; Antennas</vt:lpstr>
      <vt:lpstr>Overview</vt:lpstr>
      <vt:lpstr>Radiation</vt:lpstr>
      <vt:lpstr>Fields of Moving Charges</vt:lpstr>
      <vt:lpstr>Examples of Antennas</vt:lpstr>
      <vt:lpstr>Antenna Properties</vt:lpstr>
      <vt:lpstr>Analogy to Capacitor</vt:lpstr>
      <vt:lpstr>Far-Field Approximation</vt:lpstr>
      <vt:lpstr>The Hertzian Dipole</vt:lpstr>
      <vt:lpstr>Current Distribution on Wires</vt:lpstr>
      <vt:lpstr>Current and Voltage Distribution</vt:lpstr>
      <vt:lpstr>Fields Radiated by Hertzian Dipole</vt:lpstr>
      <vt:lpstr>Fields Radiated by Hertzian Dipole (cont.)</vt:lpstr>
      <vt:lpstr>Fields Radiated by Hertzian Dipole (cont.)</vt:lpstr>
      <vt:lpstr>Radiated Electric Field</vt:lpstr>
      <vt:lpstr>Hertzian Dipole—Far-Field Approximation</vt:lpstr>
      <vt:lpstr>Normalized Radiation Intensity</vt:lpstr>
      <vt:lpstr>Radiation Pattern of Hertzian Dipole</vt:lpstr>
      <vt:lpstr>3D Radiation Pattern of A Dipole</vt:lpstr>
      <vt:lpstr>Antenna Radiation Characteristics</vt:lpstr>
      <vt:lpstr>Example of 3-D Pattern</vt:lpstr>
      <vt:lpstr>Different Pattern in Different Scale</vt:lpstr>
      <vt:lpstr>Polar and Rectangular Plots</vt:lpstr>
      <vt:lpstr>Pattern Solid Angle</vt:lpstr>
      <vt:lpstr>Beam Width</vt:lpstr>
      <vt:lpstr>Antenna Directivity D</vt:lpstr>
      <vt:lpstr>PowerPoint 演示文稿</vt:lpstr>
      <vt:lpstr>PowerPoint 演示文稿</vt:lpstr>
      <vt:lpstr>PowerPoint 演示文稿</vt:lpstr>
      <vt:lpstr>Radiation Efficiency and Gain  </vt:lpstr>
      <vt:lpstr>Antenna Radiation and Loss Resistances</vt:lpstr>
      <vt:lpstr>PowerPoint 演示文稿</vt:lpstr>
      <vt:lpstr>Example 9-3 (cont.)</vt:lpstr>
      <vt:lpstr>Half-Wave Dipole</vt:lpstr>
      <vt:lpstr>Half-Wave Dipole (cont.)</vt:lpstr>
      <vt:lpstr>Radiation Pattern of Half-Wave Dipole</vt:lpstr>
      <vt:lpstr>Other Half-Wave Dipole Properties</vt:lpstr>
      <vt:lpstr>Quarter-Wave Monopole</vt:lpstr>
      <vt:lpstr>Dipole of Arbitrary Length</vt:lpstr>
      <vt:lpstr>Radiation Pattern of Different Dipole</vt:lpstr>
      <vt:lpstr>Antenna Effective Area</vt:lpstr>
      <vt:lpstr>Friis Transmission Formula</vt:lpstr>
      <vt:lpstr>PowerPoint 演示文稿</vt:lpstr>
      <vt:lpstr>PowerPoint 演示文稿</vt:lpstr>
      <vt:lpstr>Radiation by Aperture Antennas</vt:lpstr>
      <vt:lpstr>Examples of Aperture Sources</vt:lpstr>
      <vt:lpstr>Relating Radiated Field to Aperture Distribution</vt:lpstr>
      <vt:lpstr>Rectangular Aperture with Uniform Distribution</vt:lpstr>
      <vt:lpstr>Examples of Radiation Patterns</vt:lpstr>
      <vt:lpstr>Directivity &amp; Effective Area</vt:lpstr>
      <vt:lpstr>Antenna Arrays</vt:lpstr>
      <vt:lpstr>Antenna Arrays</vt:lpstr>
      <vt:lpstr>Array Pattern</vt:lpstr>
      <vt:lpstr>PowerPoint 演示文稿</vt:lpstr>
      <vt:lpstr>Example 9-5 (cont.)</vt:lpstr>
      <vt:lpstr>Example 9-5 (cont.)</vt:lpstr>
      <vt:lpstr>Array Pattern for Uniform Phase Distribution</vt:lpstr>
      <vt:lpstr>PowerPoint 演示文稿</vt:lpstr>
      <vt:lpstr>Electronic Steering</vt:lpstr>
      <vt:lpstr>Examples of Steered Patterns</vt:lpstr>
      <vt:lpstr>Array Feeding</vt:lpstr>
      <vt:lpstr>PowerPoint 演示文稿</vt:lpstr>
      <vt:lpstr>Example 9-8 (cont.)</vt:lpstr>
      <vt:lpstr>Example 9-8 (cont.)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EECS 215: Introduction to Circuits</dc:title>
  <dc:creator>jphilli</dc:creator>
  <cp:lastModifiedBy>user</cp:lastModifiedBy>
  <cp:revision>265</cp:revision>
  <dcterms:created xsi:type="dcterms:W3CDTF">2010-03-29T16:07:11Z</dcterms:created>
  <dcterms:modified xsi:type="dcterms:W3CDTF">2018-05-31T09:54:05Z</dcterms:modified>
</cp:coreProperties>
</file>